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21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644"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BFCBE3-7074-42F9-8EE6-CA5642EC0E89}" type="datetimeFigureOut">
              <a:rPr lang="en-IN" smtClean="0"/>
              <a:t>05-08-2023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5120AF-9E49-479A-B6B3-0EF95EAAF937}" type="slidenum">
              <a:rPr lang="en-IN" smtClean="0"/>
              <a:t>‹#›</a:t>
            </a:fld>
            <a:endParaRPr lang="en-IN"/>
          </a:p>
        </p:txBody>
      </p:sp>
    </p:spTree>
    <p:extLst>
      <p:ext uri="{BB962C8B-B14F-4D97-AF65-F5344CB8AC3E}">
        <p14:creationId xmlns:p14="http://schemas.microsoft.com/office/powerpoint/2010/main" val="222844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Monocular depth estimation is a computer vision technique that estimates the distance of objects from a single image. In the automotive industry, this technology has gained significant importance for various applications.</a:t>
            </a:r>
            <a:endParaRPr lang="en-IN"/>
          </a:p>
        </p:txBody>
      </p:sp>
      <p:sp>
        <p:nvSpPr>
          <p:cNvPr id="4" name="Slide Number Placeholder 3"/>
          <p:cNvSpPr>
            <a:spLocks noGrp="1"/>
          </p:cNvSpPr>
          <p:nvPr>
            <p:ph type="sldNum" sz="quarter" idx="5"/>
          </p:nvPr>
        </p:nvSpPr>
        <p:spPr/>
        <p:txBody>
          <a:bodyPr/>
          <a:lstStyle/>
          <a:p>
            <a:fld id="{0F5120AF-9E49-479A-B6B3-0EF95EAAF937}" type="slidenum">
              <a:rPr lang="en-IN" smtClean="0"/>
              <a:t>2</a:t>
            </a:fld>
            <a:endParaRPr lang="en-IN"/>
          </a:p>
        </p:txBody>
      </p:sp>
    </p:spTree>
    <p:extLst>
      <p:ext uri="{BB962C8B-B14F-4D97-AF65-F5344CB8AC3E}">
        <p14:creationId xmlns:p14="http://schemas.microsoft.com/office/powerpoint/2010/main" val="495862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Monocular depth estimation leverages deep learning algorithms and neural networks to predict the depth information from 2D images. These networks are trained on large datasets of images and corresponding depth maps to learn the relationships between objects and their depths.</a:t>
            </a:r>
            <a:endParaRPr lang="en-IN"/>
          </a:p>
        </p:txBody>
      </p:sp>
      <p:sp>
        <p:nvSpPr>
          <p:cNvPr id="4" name="Slide Number Placeholder 3"/>
          <p:cNvSpPr>
            <a:spLocks noGrp="1"/>
          </p:cNvSpPr>
          <p:nvPr>
            <p:ph type="sldNum" sz="quarter" idx="5"/>
          </p:nvPr>
        </p:nvSpPr>
        <p:spPr/>
        <p:txBody>
          <a:bodyPr/>
          <a:lstStyle/>
          <a:p>
            <a:fld id="{0F5120AF-9E49-479A-B6B3-0EF95EAAF937}" type="slidenum">
              <a:rPr lang="en-IN" smtClean="0"/>
              <a:t>3</a:t>
            </a:fld>
            <a:endParaRPr lang="en-IN"/>
          </a:p>
        </p:txBody>
      </p:sp>
    </p:spTree>
    <p:extLst>
      <p:ext uri="{BB962C8B-B14F-4D97-AF65-F5344CB8AC3E}">
        <p14:creationId xmlns:p14="http://schemas.microsoft.com/office/powerpoint/2010/main" val="391629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Monocular depth estimation has numerous applications in the automotive industry, including: - Autonomous Driving: Depth estimation helps vehicles perceive their surroundings and make informed decisions. - Collision Avoidance: It enables vehicles to detect and avoid obstacles in real-time.</a:t>
            </a:r>
            <a:endParaRPr lang="en-IN"/>
          </a:p>
        </p:txBody>
      </p:sp>
      <p:sp>
        <p:nvSpPr>
          <p:cNvPr id="4" name="Slide Number Placeholder 3"/>
          <p:cNvSpPr>
            <a:spLocks noGrp="1"/>
          </p:cNvSpPr>
          <p:nvPr>
            <p:ph type="sldNum" sz="quarter" idx="5"/>
          </p:nvPr>
        </p:nvSpPr>
        <p:spPr/>
        <p:txBody>
          <a:bodyPr/>
          <a:lstStyle/>
          <a:p>
            <a:fld id="{0F5120AF-9E49-479A-B6B3-0EF95EAAF937}" type="slidenum">
              <a:rPr lang="en-IN" smtClean="0"/>
              <a:t>4</a:t>
            </a:fld>
            <a:endParaRPr lang="en-IN"/>
          </a:p>
        </p:txBody>
      </p:sp>
    </p:spTree>
    <p:extLst>
      <p:ext uri="{BB962C8B-B14F-4D97-AF65-F5344CB8AC3E}">
        <p14:creationId xmlns:p14="http://schemas.microsoft.com/office/powerpoint/2010/main" val="27031882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Monocular depth estimation is a cutting-edge technology that holds immense potential in revolutionizing the automotive industry. As research continues, we can expect even more accurate and efficient depth estimation techniques for safer and smarter vehicles.</a:t>
            </a:r>
            <a:endParaRPr lang="en-IN"/>
          </a:p>
        </p:txBody>
      </p:sp>
      <p:sp>
        <p:nvSpPr>
          <p:cNvPr id="4" name="Slide Number Placeholder 3"/>
          <p:cNvSpPr>
            <a:spLocks noGrp="1"/>
          </p:cNvSpPr>
          <p:nvPr>
            <p:ph type="sldNum" sz="quarter" idx="5"/>
          </p:nvPr>
        </p:nvSpPr>
        <p:spPr/>
        <p:txBody>
          <a:bodyPr/>
          <a:lstStyle/>
          <a:p>
            <a:fld id="{0F5120AF-9E49-479A-B6B3-0EF95EAAF937}" type="slidenum">
              <a:rPr lang="en-IN" smtClean="0"/>
              <a:t>5</a:t>
            </a:fld>
            <a:endParaRPr lang="en-IN"/>
          </a:p>
        </p:txBody>
      </p:sp>
    </p:spTree>
    <p:extLst>
      <p:ext uri="{BB962C8B-B14F-4D97-AF65-F5344CB8AC3E}">
        <p14:creationId xmlns:p14="http://schemas.microsoft.com/office/powerpoint/2010/main" val="480880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684338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3093223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1030664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27867058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948876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35346543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30819605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1724360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3790707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6418C5-A626-4320-B943-AEF9D08AE1AE}" type="datetimeFigureOut">
              <a:rPr lang="en-IN" smtClean="0"/>
              <a:t>05-08-2023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3182982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16418C5-A626-4320-B943-AEF9D08AE1AE}" type="datetimeFigureOut">
              <a:rPr lang="en-IN" smtClean="0"/>
              <a:t>05-08-2023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2616095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6418C5-A626-4320-B943-AEF9D08AE1AE}" type="datetimeFigureOut">
              <a:rPr lang="en-IN" smtClean="0"/>
              <a:t>05-08-2023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1600192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6418C5-A626-4320-B943-AEF9D08AE1AE}" type="datetimeFigureOut">
              <a:rPr lang="en-IN" smtClean="0"/>
              <a:t>05-08-2023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1886689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6418C5-A626-4320-B943-AEF9D08AE1AE}" type="datetimeFigureOut">
              <a:rPr lang="en-IN" smtClean="0"/>
              <a:t>05-08-2023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3984844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6418C5-A626-4320-B943-AEF9D08AE1AE}" type="datetimeFigureOut">
              <a:rPr lang="en-IN" smtClean="0"/>
              <a:t>05-08-2023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13996169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16418C5-A626-4320-B943-AEF9D08AE1AE}" type="datetimeFigureOut">
              <a:rPr lang="en-IN" smtClean="0"/>
              <a:t>05-08-2023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F254461-B83B-4D52-85F6-5CED85E8810D}" type="slidenum">
              <a:rPr lang="en-IN" smtClean="0"/>
              <a:t>‹#›</a:t>
            </a:fld>
            <a:endParaRPr lang="en-IN"/>
          </a:p>
        </p:txBody>
      </p:sp>
    </p:spTree>
    <p:extLst>
      <p:ext uri="{BB962C8B-B14F-4D97-AF65-F5344CB8AC3E}">
        <p14:creationId xmlns:p14="http://schemas.microsoft.com/office/powerpoint/2010/main" val="2698168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16418C5-A626-4320-B943-AEF9D08AE1AE}" type="datetimeFigureOut">
              <a:rPr lang="en-IN" smtClean="0"/>
              <a:t>05-08-2023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F254461-B83B-4D52-85F6-5CED85E8810D}" type="slidenum">
              <a:rPr lang="en-IN" smtClean="0"/>
              <a:t>‹#›</a:t>
            </a:fld>
            <a:endParaRPr lang="en-IN"/>
          </a:p>
        </p:txBody>
      </p:sp>
    </p:spTree>
    <p:extLst>
      <p:ext uri="{BB962C8B-B14F-4D97-AF65-F5344CB8AC3E}">
        <p14:creationId xmlns:p14="http://schemas.microsoft.com/office/powerpoint/2010/main" val="4026976647"/>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05861-5144-4D97-87E5-3C052C1F1EA9}"/>
              </a:ext>
            </a:extLst>
          </p:cNvPr>
          <p:cNvSpPr>
            <a:spLocks noGrp="1"/>
          </p:cNvSpPr>
          <p:nvPr>
            <p:ph type="ctrTitle"/>
          </p:nvPr>
        </p:nvSpPr>
        <p:spPr>
          <a:xfrm>
            <a:off x="1179808" y="306227"/>
            <a:ext cx="7766936" cy="1646302"/>
          </a:xfrm>
        </p:spPr>
        <p:txBody>
          <a:bodyPr>
            <a:normAutofit fontScale="90000"/>
          </a:bodyPr>
          <a:lstStyle/>
          <a:p>
            <a:r>
              <a:rPr lang="en-US" dirty="0"/>
              <a:t>Monocular Depth Estimation for Vehicles</a:t>
            </a:r>
            <a:endParaRPr lang="en-IN" dirty="0"/>
          </a:p>
        </p:txBody>
      </p:sp>
      <p:pic>
        <p:nvPicPr>
          <p:cNvPr id="7" name="Picture 6">
            <a:extLst>
              <a:ext uri="{FF2B5EF4-FFF2-40B4-BE49-F238E27FC236}">
                <a16:creationId xmlns:a16="http://schemas.microsoft.com/office/drawing/2014/main" id="{183D4001-4A06-C012-A8C1-45D1478CB3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7183" y="2095231"/>
            <a:ext cx="6898001" cy="4141939"/>
          </a:xfrm>
          <a:prstGeom prst="rect">
            <a:avLst/>
          </a:prstGeom>
        </p:spPr>
      </p:pic>
    </p:spTree>
    <p:extLst>
      <p:ext uri="{BB962C8B-B14F-4D97-AF65-F5344CB8AC3E}">
        <p14:creationId xmlns:p14="http://schemas.microsoft.com/office/powerpoint/2010/main" val="3022026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06D82-56F3-F46C-2ECB-F8D30F9DE957}"/>
              </a:ext>
            </a:extLst>
          </p:cNvPr>
          <p:cNvSpPr>
            <a:spLocks noGrp="1"/>
          </p:cNvSpPr>
          <p:nvPr>
            <p:ph type="title"/>
          </p:nvPr>
        </p:nvSpPr>
        <p:spPr>
          <a:xfrm>
            <a:off x="725459" y="269507"/>
            <a:ext cx="10151088" cy="5370897"/>
          </a:xfrm>
        </p:spPr>
        <p:txBody>
          <a:bodyPr>
            <a:normAutofit fontScale="90000"/>
          </a:bodyPr>
          <a:lstStyle/>
          <a:p>
            <a:r>
              <a:rPr lang="en-IN" sz="4400" b="1" dirty="0">
                <a:solidFill>
                  <a:schemeClr val="accent1">
                    <a:lumMod val="50000"/>
                  </a:schemeClr>
                </a:solidFill>
              </a:rPr>
              <a:t>MEET THE TEAM AND ROLES</a:t>
            </a:r>
            <a:br>
              <a:rPr lang="en-IN" dirty="0"/>
            </a:br>
            <a:r>
              <a:rPr lang="en-IN" sz="3100" b="1" dirty="0"/>
              <a:t> </a:t>
            </a:r>
            <a:br>
              <a:rPr lang="en-IN" sz="3200" dirty="0"/>
            </a:br>
            <a:r>
              <a:rPr lang="en-IN" sz="3100" b="1" dirty="0">
                <a:solidFill>
                  <a:srgbClr val="7030A0"/>
                </a:solidFill>
              </a:rPr>
              <a:t>TEAM NAME : ADVANCED TECH(TEAM-236)</a:t>
            </a:r>
            <a:br>
              <a:rPr lang="en-IN" sz="3100" b="1" dirty="0">
                <a:solidFill>
                  <a:srgbClr val="7030A0"/>
                </a:solidFill>
              </a:rPr>
            </a:br>
            <a:br>
              <a:rPr lang="en-IN" sz="3100" b="1" dirty="0"/>
            </a:br>
            <a:r>
              <a:rPr lang="en-IN" sz="3100" b="1" dirty="0"/>
              <a:t>      </a:t>
            </a:r>
            <a:r>
              <a:rPr lang="en-IN" sz="2700" b="1" dirty="0">
                <a:solidFill>
                  <a:schemeClr val="tx1"/>
                </a:solidFill>
              </a:rPr>
              <a:t>M.HARSHITHA REDDY</a:t>
            </a:r>
            <a:br>
              <a:rPr lang="en-IN" dirty="0"/>
            </a:br>
            <a:r>
              <a:rPr lang="en-IN" dirty="0"/>
              <a:t>               </a:t>
            </a:r>
            <a:r>
              <a:rPr lang="en-IN" sz="2000" dirty="0">
                <a:solidFill>
                  <a:schemeClr val="tx1"/>
                </a:solidFill>
              </a:rPr>
              <a:t>Implementation with proper documentation and Research</a:t>
            </a:r>
            <a:br>
              <a:rPr lang="en-IN" sz="2000" dirty="0">
                <a:solidFill>
                  <a:schemeClr val="tx1"/>
                </a:solidFill>
              </a:rPr>
            </a:br>
            <a:r>
              <a:rPr lang="en-IN" sz="2200" b="1" dirty="0">
                <a:solidFill>
                  <a:schemeClr val="tx1"/>
                </a:solidFill>
              </a:rPr>
              <a:t>         </a:t>
            </a:r>
            <a:r>
              <a:rPr lang="en-IN" sz="2700" b="1" dirty="0">
                <a:solidFill>
                  <a:schemeClr val="tx1"/>
                </a:solidFill>
              </a:rPr>
              <a:t>T.TEENA</a:t>
            </a:r>
            <a:br>
              <a:rPr lang="en-IN" sz="2700" b="1" dirty="0">
                <a:solidFill>
                  <a:schemeClr val="tx1"/>
                </a:solidFill>
              </a:rPr>
            </a:br>
            <a:r>
              <a:rPr lang="en-IN" sz="2700" b="1" dirty="0">
                <a:solidFill>
                  <a:schemeClr val="tx1"/>
                </a:solidFill>
              </a:rPr>
              <a:t>                    </a:t>
            </a:r>
            <a:r>
              <a:rPr lang="en-IN" sz="2000" dirty="0">
                <a:solidFill>
                  <a:schemeClr val="tx1"/>
                </a:solidFill>
              </a:rPr>
              <a:t>Dataset collection and Data pre-processing </a:t>
            </a:r>
            <a:br>
              <a:rPr lang="en-IN" sz="2000" dirty="0">
                <a:solidFill>
                  <a:schemeClr val="tx1"/>
                </a:solidFill>
              </a:rPr>
            </a:br>
            <a:r>
              <a:rPr lang="en-IN" sz="2000" dirty="0">
                <a:solidFill>
                  <a:schemeClr val="tx1"/>
                </a:solidFill>
              </a:rPr>
              <a:t>       </a:t>
            </a:r>
            <a:r>
              <a:rPr lang="en-IN" sz="2200" b="1" dirty="0">
                <a:solidFill>
                  <a:schemeClr val="tx1"/>
                </a:solidFill>
              </a:rPr>
              <a:t>   </a:t>
            </a:r>
            <a:r>
              <a:rPr lang="en-IN" sz="2700" b="1" dirty="0">
                <a:solidFill>
                  <a:schemeClr val="tx1"/>
                </a:solidFill>
              </a:rPr>
              <a:t>S.VINAYA SRI</a:t>
            </a:r>
            <a:br>
              <a:rPr lang="en-IN" sz="2000" dirty="0">
                <a:solidFill>
                  <a:schemeClr val="tx1"/>
                </a:solidFill>
              </a:rPr>
            </a:br>
            <a:r>
              <a:rPr lang="en-IN" sz="2000" dirty="0">
                <a:solidFill>
                  <a:schemeClr val="tx1"/>
                </a:solidFill>
              </a:rPr>
              <a:t>                           Designing and Research</a:t>
            </a:r>
            <a:br>
              <a:rPr lang="en-IN" sz="2000" dirty="0">
                <a:solidFill>
                  <a:schemeClr val="tx1"/>
                </a:solidFill>
              </a:rPr>
            </a:br>
            <a:r>
              <a:rPr lang="en-IN" sz="2000" dirty="0">
                <a:solidFill>
                  <a:schemeClr val="tx1"/>
                </a:solidFill>
              </a:rPr>
              <a:t>          </a:t>
            </a:r>
            <a:r>
              <a:rPr lang="en-IN" sz="2700" b="1" dirty="0">
                <a:solidFill>
                  <a:schemeClr val="tx1"/>
                </a:solidFill>
              </a:rPr>
              <a:t>CH.SIRI MEGHANA</a:t>
            </a:r>
            <a:br>
              <a:rPr lang="en-IN" sz="2700" b="1" dirty="0">
                <a:solidFill>
                  <a:schemeClr val="tx1"/>
                </a:solidFill>
              </a:rPr>
            </a:br>
            <a:r>
              <a:rPr lang="en-IN" sz="2700" b="1" dirty="0">
                <a:solidFill>
                  <a:schemeClr val="tx1"/>
                </a:solidFill>
              </a:rPr>
              <a:t>                   </a:t>
            </a:r>
            <a:r>
              <a:rPr lang="en-IN" sz="2000" dirty="0">
                <a:solidFill>
                  <a:schemeClr val="tx1"/>
                </a:solidFill>
              </a:rPr>
              <a:t> Dataset collection and </a:t>
            </a:r>
            <a:r>
              <a:rPr lang="en-IN" sz="2000" dirty="0" err="1">
                <a:solidFill>
                  <a:schemeClr val="tx1"/>
                </a:solidFill>
              </a:rPr>
              <a:t>Datamodel</a:t>
            </a:r>
            <a:r>
              <a:rPr lang="en-IN" sz="2000" dirty="0">
                <a:solidFill>
                  <a:schemeClr val="tx1"/>
                </a:solidFill>
              </a:rPr>
              <a:t> implementation</a:t>
            </a:r>
            <a:br>
              <a:rPr lang="en-IN" sz="2000" dirty="0">
                <a:solidFill>
                  <a:schemeClr val="tx1"/>
                </a:solidFill>
              </a:rPr>
            </a:br>
            <a:r>
              <a:rPr lang="en-IN" sz="2700" b="1" dirty="0">
                <a:solidFill>
                  <a:schemeClr val="tx1"/>
                </a:solidFill>
              </a:rPr>
              <a:t>       D.GEETHIKA</a:t>
            </a:r>
            <a:br>
              <a:rPr lang="en-IN" sz="2700" b="1" dirty="0">
                <a:solidFill>
                  <a:schemeClr val="tx1"/>
                </a:solidFill>
              </a:rPr>
            </a:br>
            <a:r>
              <a:rPr lang="en-IN" sz="2700" b="1" dirty="0">
                <a:solidFill>
                  <a:schemeClr val="tx1"/>
                </a:solidFill>
              </a:rPr>
              <a:t>                  </a:t>
            </a:r>
            <a:r>
              <a:rPr lang="en-IN" sz="2000" dirty="0">
                <a:solidFill>
                  <a:schemeClr val="tx1"/>
                </a:solidFill>
              </a:rPr>
              <a:t>  Designing and implementation with proper documentation</a:t>
            </a:r>
            <a:br>
              <a:rPr lang="en-IN" sz="2000" dirty="0">
                <a:solidFill>
                  <a:schemeClr val="tx1"/>
                </a:solidFill>
              </a:rPr>
            </a:br>
            <a:r>
              <a:rPr lang="en-IN" sz="2700" b="1" dirty="0">
                <a:solidFill>
                  <a:schemeClr val="tx1"/>
                </a:solidFill>
              </a:rPr>
              <a:t>       R.TRINAYA</a:t>
            </a:r>
            <a:br>
              <a:rPr lang="en-IN" sz="2700" b="1" dirty="0">
                <a:solidFill>
                  <a:schemeClr val="tx1"/>
                </a:solidFill>
              </a:rPr>
            </a:br>
            <a:r>
              <a:rPr lang="en-IN" sz="2700" b="1" dirty="0">
                <a:solidFill>
                  <a:schemeClr val="tx1"/>
                </a:solidFill>
              </a:rPr>
              <a:t>                   </a:t>
            </a:r>
            <a:r>
              <a:rPr lang="en-IN" sz="2000" dirty="0">
                <a:solidFill>
                  <a:schemeClr val="tx1"/>
                </a:solidFill>
              </a:rPr>
              <a:t>Dataset collection and Research</a:t>
            </a:r>
            <a:br>
              <a:rPr lang="en-IN" sz="2700" b="1" dirty="0">
                <a:solidFill>
                  <a:schemeClr val="tx1"/>
                </a:solidFill>
              </a:rPr>
            </a:br>
            <a:endParaRPr lang="en-IN" sz="2700" b="1" dirty="0">
              <a:solidFill>
                <a:schemeClr val="tx1"/>
              </a:solidFill>
            </a:endParaRPr>
          </a:p>
        </p:txBody>
      </p:sp>
    </p:spTree>
    <p:extLst>
      <p:ext uri="{BB962C8B-B14F-4D97-AF65-F5344CB8AC3E}">
        <p14:creationId xmlns:p14="http://schemas.microsoft.com/office/powerpoint/2010/main" val="3330664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C5A5-F821-48D6-5170-B8BBD579BB30}"/>
              </a:ext>
            </a:extLst>
          </p:cNvPr>
          <p:cNvSpPr>
            <a:spLocks noGrp="1"/>
          </p:cNvSpPr>
          <p:nvPr>
            <p:ph type="title"/>
          </p:nvPr>
        </p:nvSpPr>
        <p:spPr>
          <a:xfrm>
            <a:off x="677334" y="609600"/>
            <a:ext cx="8596668" cy="925902"/>
          </a:xfrm>
        </p:spPr>
        <p:txBody>
          <a:bodyPr/>
          <a:lstStyle/>
          <a:p>
            <a:r>
              <a:rPr lang="en-IN" b="1" dirty="0"/>
              <a:t>PROBLEM STATEMENT</a:t>
            </a:r>
          </a:p>
        </p:txBody>
      </p:sp>
      <p:sp>
        <p:nvSpPr>
          <p:cNvPr id="4" name="TextBox 3">
            <a:extLst>
              <a:ext uri="{FF2B5EF4-FFF2-40B4-BE49-F238E27FC236}">
                <a16:creationId xmlns:a16="http://schemas.microsoft.com/office/drawing/2014/main" id="{ED2C9C99-ECA3-8F45-1BE2-C92DE26B6C98}"/>
              </a:ext>
            </a:extLst>
          </p:cNvPr>
          <p:cNvSpPr txBox="1"/>
          <p:nvPr/>
        </p:nvSpPr>
        <p:spPr>
          <a:xfrm>
            <a:off x="845389" y="1449237"/>
            <a:ext cx="8428613" cy="3416320"/>
          </a:xfrm>
          <a:prstGeom prst="rect">
            <a:avLst/>
          </a:prstGeom>
          <a:noFill/>
        </p:spPr>
        <p:txBody>
          <a:bodyPr wrap="square">
            <a:spAutoFit/>
          </a:bodyPr>
          <a:lstStyle/>
          <a:p>
            <a:r>
              <a:rPr lang="en-IN" sz="3600" dirty="0"/>
              <a:t>The purpose of this project is to design and implement a monocular deep learning-based system that can detect potholes, speed breakers, and vehicles present at a certain distance using a camera mounted on a vehicle.</a:t>
            </a:r>
          </a:p>
        </p:txBody>
      </p:sp>
    </p:spTree>
    <p:extLst>
      <p:ext uri="{BB962C8B-B14F-4D97-AF65-F5344CB8AC3E}">
        <p14:creationId xmlns:p14="http://schemas.microsoft.com/office/powerpoint/2010/main" val="3061011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7165C-9B78-A4A7-DCCA-1D35FC717BD2}"/>
              </a:ext>
            </a:extLst>
          </p:cNvPr>
          <p:cNvSpPr>
            <a:spLocks noGrp="1"/>
          </p:cNvSpPr>
          <p:nvPr>
            <p:ph type="title"/>
          </p:nvPr>
        </p:nvSpPr>
        <p:spPr>
          <a:xfrm>
            <a:off x="677334" y="609599"/>
            <a:ext cx="8596668" cy="6136257"/>
          </a:xfrm>
        </p:spPr>
        <p:txBody>
          <a:bodyPr>
            <a:normAutofit fontScale="90000"/>
          </a:bodyPr>
          <a:lstStyle/>
          <a:p>
            <a:r>
              <a:rPr lang="en-IN" b="1" dirty="0">
                <a:solidFill>
                  <a:schemeClr val="accent2">
                    <a:lumMod val="75000"/>
                  </a:schemeClr>
                </a:solidFill>
              </a:rPr>
              <a:t>WHY THE PROBLEM OCCURS</a:t>
            </a:r>
            <a:br>
              <a:rPr lang="en-IN" b="1" dirty="0">
                <a:solidFill>
                  <a:schemeClr val="accent2">
                    <a:lumMod val="75000"/>
                  </a:schemeClr>
                </a:solidFill>
              </a:rPr>
            </a:br>
            <a:br>
              <a:rPr lang="en-IN" dirty="0"/>
            </a:br>
            <a:r>
              <a:rPr lang="en-US" sz="2200" b="1" dirty="0">
                <a:solidFill>
                  <a:schemeClr val="accent5">
                    <a:lumMod val="75000"/>
                  </a:schemeClr>
                </a:solidFill>
              </a:rPr>
              <a:t>Distracted Driving</a:t>
            </a:r>
            <a:r>
              <a:rPr lang="en-US" sz="2200" dirty="0">
                <a:solidFill>
                  <a:schemeClr val="tx1"/>
                </a:solidFill>
              </a:rPr>
              <a:t>:</a:t>
            </a:r>
            <a:r>
              <a:rPr lang="en-US" sz="2200" dirty="0"/>
              <a:t> </a:t>
            </a:r>
            <a:r>
              <a:rPr lang="en-US" sz="2200" dirty="0">
                <a:solidFill>
                  <a:schemeClr val="tx1"/>
                </a:solidFill>
              </a:rPr>
              <a:t>Distracted driving is one of the leading causes of road accidents. It includes activities such as using mobile phones, texting, adjusting the radio, eating, or engaging in other tasks that divert the driver's attention from the road.</a:t>
            </a:r>
            <a:br>
              <a:rPr lang="en-US" sz="2200" dirty="0">
                <a:solidFill>
                  <a:schemeClr val="tx1"/>
                </a:solidFill>
              </a:rPr>
            </a:br>
            <a:br>
              <a:rPr lang="en-US" sz="2200" dirty="0">
                <a:solidFill>
                  <a:schemeClr val="tx1"/>
                </a:solidFill>
              </a:rPr>
            </a:br>
            <a:r>
              <a:rPr lang="en-US" sz="2200" b="1" dirty="0">
                <a:solidFill>
                  <a:schemeClr val="accent5">
                    <a:lumMod val="75000"/>
                  </a:schemeClr>
                </a:solidFill>
              </a:rPr>
              <a:t>Speeding</a:t>
            </a:r>
            <a:r>
              <a:rPr lang="en-US" sz="2200" dirty="0">
                <a:solidFill>
                  <a:schemeClr val="tx1"/>
                </a:solidFill>
              </a:rPr>
              <a:t>: Driving at excessive speeds significantly increases the likelihood of accidents and the severity of their consequences.</a:t>
            </a:r>
            <a:br>
              <a:rPr lang="en-US" sz="2200" dirty="0">
                <a:solidFill>
                  <a:schemeClr val="tx1"/>
                </a:solidFill>
              </a:rPr>
            </a:br>
            <a:br>
              <a:rPr lang="en-US" sz="2200" dirty="0">
                <a:solidFill>
                  <a:schemeClr val="tx1"/>
                </a:solidFill>
              </a:rPr>
            </a:br>
            <a:r>
              <a:rPr lang="en-US" sz="2200" b="1" dirty="0">
                <a:solidFill>
                  <a:schemeClr val="accent5">
                    <a:lumMod val="75000"/>
                  </a:schemeClr>
                </a:solidFill>
              </a:rPr>
              <a:t>Unseen Obstacles</a:t>
            </a:r>
            <a:r>
              <a:rPr lang="en-US" sz="2200" dirty="0">
                <a:solidFill>
                  <a:schemeClr val="accent5">
                    <a:lumMod val="75000"/>
                  </a:schemeClr>
                </a:solidFill>
              </a:rPr>
              <a:t>: </a:t>
            </a:r>
            <a:r>
              <a:rPr lang="en-US" sz="2200" dirty="0">
                <a:solidFill>
                  <a:schemeClr val="tx1"/>
                </a:solidFill>
              </a:rPr>
              <a:t>Drivers may fail to detect debris, potholes, or other obstacles on the road, leading to accidents or damage to the vehicle.</a:t>
            </a:r>
            <a:br>
              <a:rPr lang="en-US" sz="2200" dirty="0">
                <a:solidFill>
                  <a:schemeClr val="tx1"/>
                </a:solidFill>
              </a:rPr>
            </a:br>
            <a:br>
              <a:rPr lang="en-US" sz="2200" dirty="0">
                <a:solidFill>
                  <a:schemeClr val="tx1"/>
                </a:solidFill>
              </a:rPr>
            </a:br>
            <a:r>
              <a:rPr lang="en-US" sz="2200" b="1" dirty="0">
                <a:solidFill>
                  <a:schemeClr val="accent5">
                    <a:lumMod val="75000"/>
                  </a:schemeClr>
                </a:solidFill>
              </a:rPr>
              <a:t>Reduced Visibility</a:t>
            </a:r>
            <a:r>
              <a:rPr lang="en-US" sz="2200" dirty="0">
                <a:solidFill>
                  <a:schemeClr val="accent5">
                    <a:lumMod val="75000"/>
                  </a:schemeClr>
                </a:solidFill>
              </a:rPr>
              <a:t>: </a:t>
            </a:r>
            <a:r>
              <a:rPr lang="en-US" sz="2200" dirty="0">
                <a:solidFill>
                  <a:schemeClr val="tx1"/>
                </a:solidFill>
              </a:rPr>
              <a:t>Poor weather conditions, such as heavy rain, fog, or darkness, can reduce visibility, leading to accidents if drivers overlook potential hazards.</a:t>
            </a:r>
            <a:endParaRPr lang="en-IN" sz="2200" dirty="0">
              <a:solidFill>
                <a:schemeClr val="tx1"/>
              </a:solidFill>
            </a:endParaRPr>
          </a:p>
        </p:txBody>
      </p:sp>
    </p:spTree>
    <p:extLst>
      <p:ext uri="{BB962C8B-B14F-4D97-AF65-F5344CB8AC3E}">
        <p14:creationId xmlns:p14="http://schemas.microsoft.com/office/powerpoint/2010/main" val="3682468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8AE68-983C-12A0-7E81-7E8150525B2E}"/>
              </a:ext>
            </a:extLst>
          </p:cNvPr>
          <p:cNvSpPr>
            <a:spLocks noGrp="1"/>
          </p:cNvSpPr>
          <p:nvPr>
            <p:ph type="title"/>
          </p:nvPr>
        </p:nvSpPr>
        <p:spPr>
          <a:xfrm>
            <a:off x="327803" y="155275"/>
            <a:ext cx="9359661" cy="6461185"/>
          </a:xfrm>
        </p:spPr>
        <p:txBody>
          <a:bodyPr>
            <a:normAutofit fontScale="90000"/>
          </a:bodyPr>
          <a:lstStyle/>
          <a:p>
            <a:r>
              <a:rPr lang="en-IN" dirty="0"/>
              <a:t>THE SOLUTION</a:t>
            </a:r>
            <a:br>
              <a:rPr lang="en-IN" dirty="0"/>
            </a:br>
            <a:br>
              <a:rPr lang="en-IN" dirty="0"/>
            </a:br>
            <a:r>
              <a:rPr lang="en-US" sz="2200" dirty="0">
                <a:solidFill>
                  <a:schemeClr val="accent5">
                    <a:lumMod val="75000"/>
                  </a:schemeClr>
                </a:solidFill>
              </a:rPr>
              <a:t>Dataset </a:t>
            </a:r>
            <a:r>
              <a:rPr lang="en-US" sz="2200" dirty="0" err="1">
                <a:solidFill>
                  <a:schemeClr val="accent5">
                    <a:lumMod val="75000"/>
                  </a:schemeClr>
                </a:solidFill>
              </a:rPr>
              <a:t>details:</a:t>
            </a:r>
            <a:r>
              <a:rPr lang="en-US" sz="2200" dirty="0" err="1">
                <a:solidFill>
                  <a:schemeClr val="tx1"/>
                </a:solidFill>
              </a:rPr>
              <a:t>To</a:t>
            </a:r>
            <a:r>
              <a:rPr lang="en-US" sz="2200" dirty="0">
                <a:solidFill>
                  <a:schemeClr val="tx1"/>
                </a:solidFill>
              </a:rPr>
              <a:t> create a dataset for monocular depth estimation and object detection, you will need a combination of RGB images, corresponding depth maps, and annotations for potholes, speed breakers, and vehicles. Gathering a diverse dataset from real-world scenarios can be challenging and may require significant effort.</a:t>
            </a:r>
            <a:br>
              <a:rPr lang="en-US" sz="2200" dirty="0">
                <a:solidFill>
                  <a:schemeClr val="tx1"/>
                </a:solidFill>
              </a:rPr>
            </a:br>
            <a:r>
              <a:rPr lang="en-US" sz="2200" dirty="0">
                <a:solidFill>
                  <a:schemeClr val="tx1"/>
                </a:solidFill>
              </a:rPr>
              <a:t> </a:t>
            </a:r>
            <a:br>
              <a:rPr lang="en-US" sz="2200" dirty="0">
                <a:solidFill>
                  <a:schemeClr val="tx1"/>
                </a:solidFill>
              </a:rPr>
            </a:br>
            <a:r>
              <a:rPr lang="en-US" sz="2200" b="1" dirty="0">
                <a:solidFill>
                  <a:schemeClr val="tx1"/>
                </a:solidFill>
              </a:rPr>
              <a:t>THE FOLLOWING STEPS WERE DONE TO SOLVE THE PROBLEM:</a:t>
            </a:r>
            <a:br>
              <a:rPr lang="en-US" sz="2200" b="1" dirty="0">
                <a:solidFill>
                  <a:schemeClr val="tx1"/>
                </a:solidFill>
              </a:rPr>
            </a:br>
            <a:br>
              <a:rPr lang="en-US" sz="2200" dirty="0"/>
            </a:br>
            <a:r>
              <a:rPr lang="en-US" sz="2200" dirty="0">
                <a:solidFill>
                  <a:schemeClr val="accent5">
                    <a:lumMod val="75000"/>
                  </a:schemeClr>
                </a:solidFill>
              </a:rPr>
              <a:t>Data Preparation: </a:t>
            </a:r>
            <a:r>
              <a:rPr lang="en-US" sz="2200" dirty="0">
                <a:solidFill>
                  <a:schemeClr val="tx1"/>
                </a:solidFill>
              </a:rPr>
              <a:t>Preprocess the dataset by resizing images to the appropriate input size for the monocular depth estimation and object detection models. Normalize the pixel values and ensure that the depth maps are aligned with the RGB images.</a:t>
            </a:r>
            <a:br>
              <a:rPr lang="en-US" sz="2000" dirty="0"/>
            </a:br>
            <a:br>
              <a:rPr lang="en-US" sz="2000" dirty="0"/>
            </a:br>
            <a:r>
              <a:rPr lang="en-US" sz="2200" dirty="0" err="1">
                <a:solidFill>
                  <a:schemeClr val="accent5">
                    <a:lumMod val="75000"/>
                  </a:schemeClr>
                </a:solidFill>
              </a:rPr>
              <a:t>DepthEstimationModel:</a:t>
            </a:r>
            <a:r>
              <a:rPr lang="en-US" sz="2200" dirty="0" err="1">
                <a:solidFill>
                  <a:schemeClr val="tx1"/>
                </a:solidFill>
              </a:rPr>
              <a:t>Train</a:t>
            </a:r>
            <a:r>
              <a:rPr lang="en-US" sz="2200" dirty="0">
                <a:solidFill>
                  <a:schemeClr val="tx1"/>
                </a:solidFill>
              </a:rPr>
              <a:t> a deep learning model (e.g., U-Net or </a:t>
            </a:r>
            <a:r>
              <a:rPr lang="en-US" sz="2200" dirty="0" err="1">
                <a:solidFill>
                  <a:schemeClr val="tx1"/>
                </a:solidFill>
              </a:rPr>
              <a:t>ResNet</a:t>
            </a:r>
            <a:r>
              <a:rPr lang="en-US" sz="2200" dirty="0">
                <a:solidFill>
                  <a:schemeClr val="tx1"/>
                </a:solidFill>
              </a:rPr>
              <a:t>) on the dataset to predict depth maps from RGB images. Minimize the difference between predicted depth maps and ground truth using mean squared error, enabling the model to estimate accurate 3D distances from 2D images.</a:t>
            </a:r>
            <a:br>
              <a:rPr lang="en-US" sz="2000" dirty="0">
                <a:solidFill>
                  <a:schemeClr val="tx1"/>
                </a:solidFill>
              </a:rPr>
            </a:br>
            <a:br>
              <a:rPr lang="en-IN" dirty="0"/>
            </a:br>
            <a:endParaRPr lang="en-IN" dirty="0"/>
          </a:p>
        </p:txBody>
      </p:sp>
    </p:spTree>
    <p:extLst>
      <p:ext uri="{BB962C8B-B14F-4D97-AF65-F5344CB8AC3E}">
        <p14:creationId xmlns:p14="http://schemas.microsoft.com/office/powerpoint/2010/main" val="4202848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57E338-7133-2C07-DF6E-E2729C9FE492}"/>
              </a:ext>
            </a:extLst>
          </p:cNvPr>
          <p:cNvSpPr txBox="1"/>
          <p:nvPr/>
        </p:nvSpPr>
        <p:spPr>
          <a:xfrm rot="10800000" flipH="1" flipV="1">
            <a:off x="327800" y="2377378"/>
            <a:ext cx="9152630" cy="369332"/>
          </a:xfrm>
          <a:prstGeom prst="rect">
            <a:avLst/>
          </a:prstGeom>
          <a:noFill/>
        </p:spPr>
        <p:txBody>
          <a:bodyPr wrap="square" rtlCol="0">
            <a:spAutoFit/>
          </a:bodyPr>
          <a:lstStyle/>
          <a:p>
            <a:endParaRPr lang="en-IN" dirty="0"/>
          </a:p>
        </p:txBody>
      </p:sp>
      <p:sp>
        <p:nvSpPr>
          <p:cNvPr id="3" name="TextBox 2">
            <a:extLst>
              <a:ext uri="{FF2B5EF4-FFF2-40B4-BE49-F238E27FC236}">
                <a16:creationId xmlns:a16="http://schemas.microsoft.com/office/drawing/2014/main" id="{01599892-1821-A0DE-CDF7-1FD6F326993F}"/>
              </a:ext>
            </a:extLst>
          </p:cNvPr>
          <p:cNvSpPr txBox="1"/>
          <p:nvPr/>
        </p:nvSpPr>
        <p:spPr>
          <a:xfrm flipH="1">
            <a:off x="491703" y="552092"/>
            <a:ext cx="9152629" cy="4801314"/>
          </a:xfrm>
          <a:prstGeom prst="rect">
            <a:avLst/>
          </a:prstGeom>
          <a:noFill/>
        </p:spPr>
        <p:txBody>
          <a:bodyPr wrap="square" rtlCol="0">
            <a:spAutoFit/>
          </a:bodyPr>
          <a:lstStyle/>
          <a:p>
            <a:r>
              <a:rPr lang="en-US" sz="2400" dirty="0">
                <a:solidFill>
                  <a:schemeClr val="accent5">
                    <a:lumMod val="75000"/>
                  </a:schemeClr>
                </a:solidFill>
              </a:rPr>
              <a:t>Object Detection </a:t>
            </a:r>
            <a:r>
              <a:rPr lang="en-US" sz="2400" dirty="0" err="1">
                <a:solidFill>
                  <a:schemeClr val="accent5">
                    <a:lumMod val="75000"/>
                  </a:schemeClr>
                </a:solidFill>
              </a:rPr>
              <a:t>Model:</a:t>
            </a:r>
            <a:r>
              <a:rPr lang="en-US" sz="2400" dirty="0" err="1"/>
              <a:t>Build</a:t>
            </a:r>
            <a:r>
              <a:rPr lang="en-US" sz="2400" dirty="0"/>
              <a:t> an object detection model using YOLO or Faster R-CNN to detect and classify potholes, speed breakers, and vehicles in the scene. Train the model on the annotated dataset to accurately identify objects of interest, enabling the system to warn the driver of potential hazards.</a:t>
            </a:r>
          </a:p>
          <a:p>
            <a:endParaRPr lang="en-US" sz="2400" dirty="0"/>
          </a:p>
          <a:p>
            <a:br>
              <a:rPr lang="en-US" sz="1800" dirty="0"/>
            </a:br>
            <a:r>
              <a:rPr lang="en-US" sz="2400" dirty="0">
                <a:solidFill>
                  <a:schemeClr val="accent5">
                    <a:lumMod val="75000"/>
                  </a:schemeClr>
                </a:solidFill>
              </a:rPr>
              <a:t>Testing and Evaluation: </a:t>
            </a:r>
            <a:r>
              <a:rPr lang="en-US" sz="2400" dirty="0"/>
              <a:t>Thoroughly test and evaluate the entire system using real-world driving scenarios and various challenging conditions. Validate the accuracy and robustness of the depth estimation and object detection models. Ensure that the alerting system performs as expected and provides timely and accurate warnings to the driver.</a:t>
            </a:r>
            <a:endParaRPr lang="en-IN" sz="2400" dirty="0"/>
          </a:p>
        </p:txBody>
      </p:sp>
    </p:spTree>
    <p:extLst>
      <p:ext uri="{BB962C8B-B14F-4D97-AF65-F5344CB8AC3E}">
        <p14:creationId xmlns:p14="http://schemas.microsoft.com/office/powerpoint/2010/main" val="2875078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57EF7B-1CD8-A948-FCE3-DDC34172FC59}"/>
              </a:ext>
            </a:extLst>
          </p:cNvPr>
          <p:cNvSpPr txBox="1"/>
          <p:nvPr/>
        </p:nvSpPr>
        <p:spPr>
          <a:xfrm flipH="1">
            <a:off x="223287" y="120402"/>
            <a:ext cx="9618452" cy="6617196"/>
          </a:xfrm>
          <a:prstGeom prst="rect">
            <a:avLst/>
          </a:prstGeom>
          <a:noFill/>
        </p:spPr>
        <p:txBody>
          <a:bodyPr wrap="square" rtlCol="0">
            <a:spAutoFit/>
          </a:bodyPr>
          <a:lstStyle/>
          <a:p>
            <a:r>
              <a:rPr lang="en-IN" sz="3200" b="1" dirty="0"/>
              <a:t>FUTURE WORK</a:t>
            </a:r>
          </a:p>
          <a:p>
            <a:endParaRPr lang="en-IN" b="1" dirty="0"/>
          </a:p>
          <a:p>
            <a:r>
              <a:rPr lang="en-US" b="1" dirty="0"/>
              <a:t>Real-world Deployment and Testing: </a:t>
            </a:r>
            <a:r>
              <a:rPr lang="en-US" dirty="0"/>
              <a:t>Conduct extensive real-world testing and deploy the system in a diverse range of driving scenarios to evaluate its performance, robustness, and reliability. Gather feedback from real users to identify areas for improvement.</a:t>
            </a:r>
          </a:p>
          <a:p>
            <a:endParaRPr lang="en-US" sz="1600" dirty="0"/>
          </a:p>
          <a:p>
            <a:r>
              <a:rPr lang="en-US" b="1" dirty="0"/>
              <a:t>Multi-Modal Sensing: </a:t>
            </a:r>
            <a:r>
              <a:rPr lang="en-US" dirty="0"/>
              <a:t>Investigate the use of multiple sensors, such as LiDAR or radar, in addition to the monocular camera, to improve depth estimation accuracy and provide redundancy in hazard detection.</a:t>
            </a:r>
          </a:p>
          <a:p>
            <a:endParaRPr lang="en-US" dirty="0"/>
          </a:p>
          <a:p>
            <a:r>
              <a:rPr lang="en-US" b="1" dirty="0"/>
              <a:t>Multi-Camera Fusion: </a:t>
            </a:r>
            <a:r>
              <a:rPr lang="en-US" dirty="0"/>
              <a:t>Explore the fusion of data from multiple cameras mounted on different sides of the vehicle to provide a more comprehensive view of the surroundings and improve the accuracy of object detection and depth estimation.</a:t>
            </a:r>
          </a:p>
          <a:p>
            <a:endParaRPr lang="en-US" dirty="0"/>
          </a:p>
          <a:p>
            <a:r>
              <a:rPr lang="en-US" b="1" dirty="0"/>
              <a:t>Dynamic Speed Control: </a:t>
            </a:r>
            <a:r>
              <a:rPr lang="en-US" dirty="0"/>
              <a:t>Extend the system to automatically adjust the vehicle's speed based on detected objects and their distances, further enhancing safety and preventing accidents.</a:t>
            </a:r>
          </a:p>
          <a:p>
            <a:endParaRPr lang="en-US" dirty="0"/>
          </a:p>
          <a:p>
            <a:r>
              <a:rPr lang="en-US" dirty="0"/>
              <a:t>Future work should focus on addressing the limitations of the current system, fine-tuning model parameters, and continuously refining the system based on real-world performance and user feedback to ensure its effectiveness in preventing accidents and enhancing driving safety.</a:t>
            </a:r>
          </a:p>
          <a:p>
            <a:endParaRPr lang="en-US" sz="1600" dirty="0"/>
          </a:p>
        </p:txBody>
      </p:sp>
    </p:spTree>
    <p:extLst>
      <p:ext uri="{BB962C8B-B14F-4D97-AF65-F5344CB8AC3E}">
        <p14:creationId xmlns:p14="http://schemas.microsoft.com/office/powerpoint/2010/main" val="1504670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FD8FB5-4277-8431-BF29-96D06A7F8C17}"/>
              </a:ext>
            </a:extLst>
          </p:cNvPr>
          <p:cNvSpPr txBox="1"/>
          <p:nvPr/>
        </p:nvSpPr>
        <p:spPr>
          <a:xfrm>
            <a:off x="259880" y="298384"/>
            <a:ext cx="9259504" cy="800219"/>
          </a:xfrm>
          <a:prstGeom prst="rect">
            <a:avLst/>
          </a:prstGeom>
          <a:noFill/>
        </p:spPr>
        <p:txBody>
          <a:bodyPr wrap="square" rtlCol="0">
            <a:spAutoFit/>
          </a:bodyPr>
          <a:lstStyle/>
          <a:p>
            <a:r>
              <a:rPr lang="en-IN" sz="2800" b="1" dirty="0"/>
              <a:t>THE CONCLUSION</a:t>
            </a:r>
          </a:p>
          <a:p>
            <a:endParaRPr lang="en-IN" dirty="0"/>
          </a:p>
        </p:txBody>
      </p:sp>
      <p:pic>
        <p:nvPicPr>
          <p:cNvPr id="6" name="Picture 5">
            <a:extLst>
              <a:ext uri="{FF2B5EF4-FFF2-40B4-BE49-F238E27FC236}">
                <a16:creationId xmlns:a16="http://schemas.microsoft.com/office/drawing/2014/main" id="{337EABB5-4689-5E6A-AA32-4B93F7E2A7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336" y="867712"/>
            <a:ext cx="8604593" cy="5576402"/>
          </a:xfrm>
          <a:prstGeom prst="rect">
            <a:avLst/>
          </a:prstGeom>
        </p:spPr>
      </p:pic>
    </p:spTree>
    <p:extLst>
      <p:ext uri="{BB962C8B-B14F-4D97-AF65-F5344CB8AC3E}">
        <p14:creationId xmlns:p14="http://schemas.microsoft.com/office/powerpoint/2010/main" val="1892623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FC03B4-DC9D-ED99-EC30-0EDC578BE3C0}"/>
              </a:ext>
            </a:extLst>
          </p:cNvPr>
          <p:cNvSpPr txBox="1"/>
          <p:nvPr/>
        </p:nvSpPr>
        <p:spPr>
          <a:xfrm flipH="1">
            <a:off x="3010300" y="2752825"/>
            <a:ext cx="6020604" cy="1107996"/>
          </a:xfrm>
          <a:prstGeom prst="rect">
            <a:avLst/>
          </a:prstGeom>
          <a:noFill/>
        </p:spPr>
        <p:txBody>
          <a:bodyPr wrap="square" rtlCol="0">
            <a:spAutoFit/>
          </a:bodyPr>
          <a:lstStyle/>
          <a:p>
            <a:r>
              <a:rPr lang="en-IN" sz="6600" b="1" dirty="0"/>
              <a:t>THANK YOU</a:t>
            </a:r>
          </a:p>
        </p:txBody>
      </p:sp>
    </p:spTree>
    <p:extLst>
      <p:ext uri="{BB962C8B-B14F-4D97-AF65-F5344CB8AC3E}">
        <p14:creationId xmlns:p14="http://schemas.microsoft.com/office/powerpoint/2010/main" val="238501920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TM02900688[[fn=Facet]]</Template>
  <TotalTime>146</TotalTime>
  <Words>903</Words>
  <Application>Microsoft Office PowerPoint</Application>
  <PresentationFormat>Widescreen</PresentationFormat>
  <Paragraphs>30</Paragraphs>
  <Slides>9</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Trebuchet MS</vt:lpstr>
      <vt:lpstr>Wingdings 3</vt:lpstr>
      <vt:lpstr>Facet</vt:lpstr>
      <vt:lpstr>Monocular Depth Estimation for Vehicles</vt:lpstr>
      <vt:lpstr>MEET THE TEAM AND ROLES   TEAM NAME : ADVANCED TECH(TEAM-236)        M.HARSHITHA REDDY                Implementation with proper documentation and Research          T.TEENA                     Dataset collection and Data pre-processing            S.VINAYA SRI                            Designing and Research           CH.SIRI MEGHANA                     Dataset collection and Datamodel implementation        D.GEETHIKA                     Designing and implementation with proper documentation        R.TRINAYA                    Dataset collection and Research </vt:lpstr>
      <vt:lpstr>PROBLEM STATEMENT</vt:lpstr>
      <vt:lpstr>WHY THE PROBLEM OCCURS  Distracted Driving: Distracted driving is one of the leading causes of road accidents. It includes activities such as using mobile phones, texting, adjusting the radio, eating, or engaging in other tasks that divert the driver's attention from the road.  Speeding: Driving at excessive speeds significantly increases the likelihood of accidents and the severity of their consequences.  Unseen Obstacles: Drivers may fail to detect debris, potholes, or other obstacles on the road, leading to accidents or damage to the vehicle.  Reduced Visibility: Poor weather conditions, such as heavy rain, fog, or darkness, can reduce visibility, leading to accidents if drivers overlook potential hazards.</vt:lpstr>
      <vt:lpstr>THE SOLUTION  Dataset details:To create a dataset for monocular depth estimation and object detection, you will need a combination of RGB images, corresponding depth maps, and annotations for potholes, speed breakers, and vehicles. Gathering a diverse dataset from real-world scenarios can be challenging and may require significant effort.   THE FOLLOWING STEPS WERE DONE TO SOLVE THE PROBLEM:  Data Preparation: Preprocess the dataset by resizing images to the appropriate input size for the monocular depth estimation and object detection models. Normalize the pixel values and ensure that the depth maps are aligned with the RGB images.  DepthEstimationModel:Train a deep learning model (e.g., U-Net or ResNet) on the dataset to predict depth maps from RGB images. Minimize the difference between predicted depth maps and ground truth using mean squared error, enabling the model to estimate accurate 3D distances from 2D images.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Monocular Depth Estimation for Vehicles</dc:title>
  <dc:creator>Harshitha Reddy Mallu</dc:creator>
  <cp:lastModifiedBy>Harshitha Reddy Mallu</cp:lastModifiedBy>
  <cp:revision>2</cp:revision>
  <cp:lastPrinted>2023-08-05T18:56:37Z</cp:lastPrinted>
  <dcterms:created xsi:type="dcterms:W3CDTF">2023-08-05T16:38:38Z</dcterms:created>
  <dcterms:modified xsi:type="dcterms:W3CDTF">2023-08-05T19:05:32Z</dcterms:modified>
</cp:coreProperties>
</file>

<file path=docProps/thumbnail.jpeg>
</file>